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4" r:id="rId2"/>
    <p:sldId id="297" r:id="rId3"/>
    <p:sldId id="322" r:id="rId4"/>
    <p:sldId id="365" r:id="rId5"/>
    <p:sldId id="366" r:id="rId6"/>
    <p:sldId id="295" r:id="rId7"/>
    <p:sldId id="321" r:id="rId8"/>
    <p:sldId id="298" r:id="rId9"/>
    <p:sldId id="300" r:id="rId10"/>
    <p:sldId id="299" r:id="rId11"/>
    <p:sldId id="302" r:id="rId12"/>
    <p:sldId id="301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9009BC-1073-46AC-A108-2FA85CEEB5F0}" v="8" dt="2025-09-23T08:17:54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61" d="100"/>
          <a:sy n="161" d="100"/>
        </p:scale>
        <p:origin x="156" y="240"/>
      </p:cViewPr>
      <p:guideLst>
        <p:guide orient="horz" pos="184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g Einar Thorsen" userId="a79123af-1228-4694-89f0-7087ed210432" providerId="ADAL" clId="{989009BC-1073-46AC-A108-2FA85CEEB5F0}"/>
    <pc:docChg chg="undo custSel addSld delSld modSld">
      <pc:chgData name="Dag Einar Thorsen" userId="a79123af-1228-4694-89f0-7087ed210432" providerId="ADAL" clId="{989009BC-1073-46AC-A108-2FA85CEEB5F0}" dt="2025-09-23T08:27:28.432" v="2476" actId="20577"/>
      <pc:docMkLst>
        <pc:docMk/>
      </pc:docMkLst>
      <pc:sldChg chg="modSp mod">
        <pc:chgData name="Dag Einar Thorsen" userId="a79123af-1228-4694-89f0-7087ed210432" providerId="ADAL" clId="{989009BC-1073-46AC-A108-2FA85CEEB5F0}" dt="2025-09-23T06:46:58.858" v="2" actId="14826"/>
        <pc:sldMkLst>
          <pc:docMk/>
          <pc:sldMk cId="2114598311" sldId="294"/>
        </pc:sldMkLst>
        <pc:spChg chg="mod">
          <ac:chgData name="Dag Einar Thorsen" userId="a79123af-1228-4694-89f0-7087ed210432" providerId="ADAL" clId="{989009BC-1073-46AC-A108-2FA85CEEB5F0}" dt="2025-09-23T06:46:46.565" v="1" actId="20577"/>
          <ac:spMkLst>
            <pc:docMk/>
            <pc:sldMk cId="2114598311" sldId="294"/>
            <ac:spMk id="6" creationId="{00000000-0000-0000-0000-000000000000}"/>
          </ac:spMkLst>
        </pc:spChg>
        <pc:picChg chg="mod">
          <ac:chgData name="Dag Einar Thorsen" userId="a79123af-1228-4694-89f0-7087ed210432" providerId="ADAL" clId="{989009BC-1073-46AC-A108-2FA85CEEB5F0}" dt="2025-09-23T06:46:58.858" v="2" actId="14826"/>
          <ac:picMkLst>
            <pc:docMk/>
            <pc:sldMk cId="2114598311" sldId="294"/>
            <ac:picMk id="7" creationId="{8697258E-309E-9666-C55A-1B3D5AE1E43C}"/>
          </ac:picMkLst>
        </pc:picChg>
      </pc:sldChg>
      <pc:sldChg chg="modSp mod">
        <pc:chgData name="Dag Einar Thorsen" userId="a79123af-1228-4694-89f0-7087ed210432" providerId="ADAL" clId="{989009BC-1073-46AC-A108-2FA85CEEB5F0}" dt="2025-09-23T08:27:28.432" v="2476" actId="20577"/>
        <pc:sldMkLst>
          <pc:docMk/>
          <pc:sldMk cId="334457623" sldId="302"/>
        </pc:sldMkLst>
        <pc:spChg chg="mod">
          <ac:chgData name="Dag Einar Thorsen" userId="a79123af-1228-4694-89f0-7087ed210432" providerId="ADAL" clId="{989009BC-1073-46AC-A108-2FA85CEEB5F0}" dt="2025-09-23T08:27:28.432" v="2476" actId="20577"/>
          <ac:spMkLst>
            <pc:docMk/>
            <pc:sldMk cId="334457623" sldId="302"/>
            <ac:spMk id="2" creationId="{4DA604E3-C69B-F1E7-1ECA-6DC71120D119}"/>
          </ac:spMkLst>
        </pc:spChg>
      </pc:sldChg>
      <pc:sldChg chg="modSp mod">
        <pc:chgData name="Dag Einar Thorsen" userId="a79123af-1228-4694-89f0-7087ed210432" providerId="ADAL" clId="{989009BC-1073-46AC-A108-2FA85CEEB5F0}" dt="2025-09-23T07:57:05.508" v="1420" actId="20577"/>
        <pc:sldMkLst>
          <pc:docMk/>
          <pc:sldMk cId="2527420216" sldId="322"/>
        </pc:sldMkLst>
        <pc:spChg chg="mod">
          <ac:chgData name="Dag Einar Thorsen" userId="a79123af-1228-4694-89f0-7087ed210432" providerId="ADAL" clId="{989009BC-1073-46AC-A108-2FA85CEEB5F0}" dt="2025-09-23T07:57:05.508" v="1420" actId="20577"/>
          <ac:spMkLst>
            <pc:docMk/>
            <pc:sldMk cId="2527420216" sldId="322"/>
            <ac:spMk id="11" creationId="{7563DA05-61BF-132C-6CFC-15F66A0EFB1E}"/>
          </ac:spMkLst>
        </pc:spChg>
        <pc:picChg chg="mod">
          <ac:chgData name="Dag Einar Thorsen" userId="a79123af-1228-4694-89f0-7087ed210432" providerId="ADAL" clId="{989009BC-1073-46AC-A108-2FA85CEEB5F0}" dt="2025-09-23T07:01:01.184" v="3" actId="14826"/>
          <ac:picMkLst>
            <pc:docMk/>
            <pc:sldMk cId="2527420216" sldId="322"/>
            <ac:picMk id="10" creationId="{C527B0B4-E863-27D6-AC95-0DD699DB4888}"/>
          </ac:picMkLst>
        </pc:picChg>
      </pc:sldChg>
      <pc:sldChg chg="del">
        <pc:chgData name="Dag Einar Thorsen" userId="a79123af-1228-4694-89f0-7087ed210432" providerId="ADAL" clId="{989009BC-1073-46AC-A108-2FA85CEEB5F0}" dt="2025-09-23T07:43:42.232" v="837" actId="47"/>
        <pc:sldMkLst>
          <pc:docMk/>
          <pc:sldMk cId="1670880248" sldId="323"/>
        </pc:sldMkLst>
      </pc:sldChg>
      <pc:sldChg chg="del">
        <pc:chgData name="Dag Einar Thorsen" userId="a79123af-1228-4694-89f0-7087ed210432" providerId="ADAL" clId="{989009BC-1073-46AC-A108-2FA85CEEB5F0}" dt="2025-09-23T07:40:42.748" v="831" actId="47"/>
        <pc:sldMkLst>
          <pc:docMk/>
          <pc:sldMk cId="3077329550" sldId="325"/>
        </pc:sldMkLst>
      </pc:sldChg>
      <pc:sldChg chg="addSp modSp del mod modClrScheme chgLayout">
        <pc:chgData name="Dag Einar Thorsen" userId="a79123af-1228-4694-89f0-7087ed210432" providerId="ADAL" clId="{989009BC-1073-46AC-A108-2FA85CEEB5F0}" dt="2025-09-23T08:15:01.060" v="1809" actId="47"/>
        <pc:sldMkLst>
          <pc:docMk/>
          <pc:sldMk cId="3930815868" sldId="326"/>
        </pc:sldMkLst>
        <pc:spChg chg="mod ord">
          <ac:chgData name="Dag Einar Thorsen" userId="a79123af-1228-4694-89f0-7087ed210432" providerId="ADAL" clId="{989009BC-1073-46AC-A108-2FA85CEEB5F0}" dt="2025-09-23T07:44:19.404" v="839" actId="700"/>
          <ac:spMkLst>
            <pc:docMk/>
            <pc:sldMk cId="3930815868" sldId="326"/>
            <ac:spMk id="2" creationId="{919B4A81-536D-BA1D-6CE8-DFDCD1D1ACCA}"/>
          </ac:spMkLst>
        </pc:spChg>
        <pc:spChg chg="add mod ord">
          <ac:chgData name="Dag Einar Thorsen" userId="a79123af-1228-4694-89f0-7087ed210432" providerId="ADAL" clId="{989009BC-1073-46AC-A108-2FA85CEEB5F0}" dt="2025-09-23T07:44:19.404" v="839" actId="700"/>
          <ac:spMkLst>
            <pc:docMk/>
            <pc:sldMk cId="3930815868" sldId="326"/>
            <ac:spMk id="3" creationId="{0BAA6F0D-7BB2-6743-FD97-2E3527E27F41}"/>
          </ac:spMkLst>
        </pc:spChg>
        <pc:spChg chg="mod ord">
          <ac:chgData name="Dag Einar Thorsen" userId="a79123af-1228-4694-89f0-7087ed210432" providerId="ADAL" clId="{989009BC-1073-46AC-A108-2FA85CEEB5F0}" dt="2025-09-23T07:44:19.404" v="839" actId="700"/>
          <ac:spMkLst>
            <pc:docMk/>
            <pc:sldMk cId="3930815868" sldId="326"/>
            <ac:spMk id="5" creationId="{F16F3E02-8F10-1772-1B46-88218AB3E9AF}"/>
          </ac:spMkLst>
        </pc:spChg>
        <pc:picChg chg="mod ord">
          <ac:chgData name="Dag Einar Thorsen" userId="a79123af-1228-4694-89f0-7087ed210432" providerId="ADAL" clId="{989009BC-1073-46AC-A108-2FA85CEEB5F0}" dt="2025-09-23T08:07:13.275" v="1807" actId="1076"/>
          <ac:picMkLst>
            <pc:docMk/>
            <pc:sldMk cId="3930815868" sldId="326"/>
            <ac:picMk id="10" creationId="{78EAC314-6211-2717-DCCC-7DDCE4285243}"/>
          </ac:picMkLst>
        </pc:picChg>
      </pc:sldChg>
      <pc:sldChg chg="del">
        <pc:chgData name="Dag Einar Thorsen" userId="a79123af-1228-4694-89f0-7087ed210432" providerId="ADAL" clId="{989009BC-1073-46AC-A108-2FA85CEEB5F0}" dt="2025-09-23T08:25:59.201" v="2383" actId="47"/>
        <pc:sldMkLst>
          <pc:docMk/>
          <pc:sldMk cId="2787612723" sldId="364"/>
        </pc:sldMkLst>
      </pc:sldChg>
      <pc:sldChg chg="modSp add del mod modClrScheme chgLayout">
        <pc:chgData name="Dag Einar Thorsen" userId="a79123af-1228-4694-89f0-7087ed210432" providerId="ADAL" clId="{989009BC-1073-46AC-A108-2FA85CEEB5F0}" dt="2025-09-23T07:43:42.232" v="837" actId="47"/>
        <pc:sldMkLst>
          <pc:docMk/>
          <pc:sldMk cId="162106005" sldId="365"/>
        </pc:sldMkLst>
        <pc:spChg chg="mod ord">
          <ac:chgData name="Dag Einar Thorsen" userId="a79123af-1228-4694-89f0-7087ed210432" providerId="ADAL" clId="{989009BC-1073-46AC-A108-2FA85CEEB5F0}" dt="2025-09-23T07:42:18.770" v="835" actId="700"/>
          <ac:spMkLst>
            <pc:docMk/>
            <pc:sldMk cId="162106005" sldId="365"/>
            <ac:spMk id="5" creationId="{FD0B754A-6512-7A8B-7B31-01F8C7A8D2F5}"/>
          </ac:spMkLst>
        </pc:spChg>
        <pc:spChg chg="mod ord">
          <ac:chgData name="Dag Einar Thorsen" userId="a79123af-1228-4694-89f0-7087ed210432" providerId="ADAL" clId="{989009BC-1073-46AC-A108-2FA85CEEB5F0}" dt="2025-09-23T07:42:18.770" v="835" actId="700"/>
          <ac:spMkLst>
            <pc:docMk/>
            <pc:sldMk cId="162106005" sldId="365"/>
            <ac:spMk id="6" creationId="{69FD46D9-E88A-F267-E6A7-572CDB4E7DDD}"/>
          </ac:spMkLst>
        </pc:spChg>
        <pc:spChg chg="mod ord">
          <ac:chgData name="Dag Einar Thorsen" userId="a79123af-1228-4694-89f0-7087ed210432" providerId="ADAL" clId="{989009BC-1073-46AC-A108-2FA85CEEB5F0}" dt="2025-09-23T07:42:18.770" v="835" actId="700"/>
          <ac:spMkLst>
            <pc:docMk/>
            <pc:sldMk cId="162106005" sldId="365"/>
            <ac:spMk id="7" creationId="{224B03C2-7706-3ACC-BDEE-5C9DE5C2B9A0}"/>
          </ac:spMkLst>
        </pc:spChg>
        <pc:picChg chg="mod ord">
          <ac:chgData name="Dag Einar Thorsen" userId="a79123af-1228-4694-89f0-7087ed210432" providerId="ADAL" clId="{989009BC-1073-46AC-A108-2FA85CEEB5F0}" dt="2025-09-23T07:43:20.208" v="836" actId="14826"/>
          <ac:picMkLst>
            <pc:docMk/>
            <pc:sldMk cId="162106005" sldId="365"/>
            <ac:picMk id="10" creationId="{6D2551C8-7164-67BA-7FA3-CD36AF2F69E1}"/>
          </ac:picMkLst>
        </pc:picChg>
      </pc:sldChg>
      <pc:sldChg chg="addSp delSp modSp new mod">
        <pc:chgData name="Dag Einar Thorsen" userId="a79123af-1228-4694-89f0-7087ed210432" providerId="ADAL" clId="{989009BC-1073-46AC-A108-2FA85CEEB5F0}" dt="2025-09-23T08:16:26.282" v="1817" actId="6549"/>
        <pc:sldMkLst>
          <pc:docMk/>
          <pc:sldMk cId="1426550649" sldId="365"/>
        </pc:sldMkLst>
        <pc:spChg chg="mod">
          <ac:chgData name="Dag Einar Thorsen" userId="a79123af-1228-4694-89f0-7087ed210432" providerId="ADAL" clId="{989009BC-1073-46AC-A108-2FA85CEEB5F0}" dt="2025-09-23T07:47:31.875" v="965" actId="20577"/>
          <ac:spMkLst>
            <pc:docMk/>
            <pc:sldMk cId="1426550649" sldId="365"/>
            <ac:spMk id="2" creationId="{EBF56888-111E-E917-0214-318192F112B8}"/>
          </ac:spMkLst>
        </pc:spChg>
        <pc:spChg chg="mod">
          <ac:chgData name="Dag Einar Thorsen" userId="a79123af-1228-4694-89f0-7087ed210432" providerId="ADAL" clId="{989009BC-1073-46AC-A108-2FA85CEEB5F0}" dt="2025-09-23T08:16:26.282" v="1817" actId="6549"/>
          <ac:spMkLst>
            <pc:docMk/>
            <pc:sldMk cId="1426550649" sldId="365"/>
            <ac:spMk id="3" creationId="{0C039550-AD4D-CC77-170D-72272BBC45E0}"/>
          </ac:spMkLst>
        </pc:spChg>
        <pc:spChg chg="mod">
          <ac:chgData name="Dag Einar Thorsen" userId="a79123af-1228-4694-89f0-7087ed210432" providerId="ADAL" clId="{989009BC-1073-46AC-A108-2FA85CEEB5F0}" dt="2025-09-23T08:05:00.805" v="1801" actId="20577"/>
          <ac:spMkLst>
            <pc:docMk/>
            <pc:sldMk cId="1426550649" sldId="365"/>
            <ac:spMk id="5" creationId="{D9C38A08-2A7C-E2FB-B9F0-30CB8C241FEA}"/>
          </ac:spMkLst>
        </pc:spChg>
        <pc:spChg chg="del">
          <ac:chgData name="Dag Einar Thorsen" userId="a79123af-1228-4694-89f0-7087ed210432" providerId="ADAL" clId="{989009BC-1073-46AC-A108-2FA85CEEB5F0}" dt="2025-09-23T07:46:28.984" v="840" actId="931"/>
          <ac:spMkLst>
            <pc:docMk/>
            <pc:sldMk cId="1426550649" sldId="365"/>
            <ac:spMk id="6" creationId="{A0E516D1-8F6F-C3AF-6FE3-64CD7834B7E5}"/>
          </ac:spMkLst>
        </pc:spChg>
        <pc:spChg chg="add del mod">
          <ac:chgData name="Dag Einar Thorsen" userId="a79123af-1228-4694-89f0-7087ed210432" providerId="ADAL" clId="{989009BC-1073-46AC-A108-2FA85CEEB5F0}" dt="2025-09-23T08:06:38.458" v="1805" actId="11529"/>
          <ac:spMkLst>
            <pc:docMk/>
            <pc:sldMk cId="1426550649" sldId="365"/>
            <ac:spMk id="9" creationId="{D69CE74B-D472-B455-62F8-1E1743C29F29}"/>
          </ac:spMkLst>
        </pc:spChg>
        <pc:picChg chg="add mod">
          <ac:chgData name="Dag Einar Thorsen" userId="a79123af-1228-4694-89f0-7087ed210432" providerId="ADAL" clId="{989009BC-1073-46AC-A108-2FA85CEEB5F0}" dt="2025-09-23T07:46:43.359" v="844" actId="14100"/>
          <ac:picMkLst>
            <pc:docMk/>
            <pc:sldMk cId="1426550649" sldId="365"/>
            <ac:picMk id="8" creationId="{143C7494-2E4E-51BD-64E3-C5A431C0D75D}"/>
          </ac:picMkLst>
        </pc:picChg>
      </pc:sldChg>
      <pc:sldChg chg="addSp delSp modSp new mod">
        <pc:chgData name="Dag Einar Thorsen" userId="a79123af-1228-4694-89f0-7087ed210432" providerId="ADAL" clId="{989009BC-1073-46AC-A108-2FA85CEEB5F0}" dt="2025-09-23T08:21:49.931" v="2382" actId="1076"/>
        <pc:sldMkLst>
          <pc:docMk/>
          <pc:sldMk cId="977890441" sldId="366"/>
        </pc:sldMkLst>
        <pc:spChg chg="mod">
          <ac:chgData name="Dag Einar Thorsen" userId="a79123af-1228-4694-89f0-7087ed210432" providerId="ADAL" clId="{989009BC-1073-46AC-A108-2FA85CEEB5F0}" dt="2025-09-23T08:17:30.042" v="1899" actId="20577"/>
          <ac:spMkLst>
            <pc:docMk/>
            <pc:sldMk cId="977890441" sldId="366"/>
            <ac:spMk id="2" creationId="{67D14A99-FCA2-63F9-5089-01C83EC6AF2D}"/>
          </ac:spMkLst>
        </pc:spChg>
        <pc:spChg chg="mod">
          <ac:chgData name="Dag Einar Thorsen" userId="a79123af-1228-4694-89f0-7087ed210432" providerId="ADAL" clId="{989009BC-1073-46AC-A108-2FA85CEEB5F0}" dt="2025-09-23T08:16:21.854" v="1816" actId="6549"/>
          <ac:spMkLst>
            <pc:docMk/>
            <pc:sldMk cId="977890441" sldId="366"/>
            <ac:spMk id="3" creationId="{E0ACCD25-C993-BF66-FF8A-132EF6C33D98}"/>
          </ac:spMkLst>
        </pc:spChg>
        <pc:spChg chg="del">
          <ac:chgData name="Dag Einar Thorsen" userId="a79123af-1228-4694-89f0-7087ed210432" providerId="ADAL" clId="{989009BC-1073-46AC-A108-2FA85CEEB5F0}" dt="2025-09-23T08:15:24.175" v="1810" actId="931"/>
          <ac:spMkLst>
            <pc:docMk/>
            <pc:sldMk cId="977890441" sldId="366"/>
            <ac:spMk id="5" creationId="{D42657F6-C318-3885-8342-35718B7695BE}"/>
          </ac:spMkLst>
        </pc:spChg>
        <pc:spChg chg="del">
          <ac:chgData name="Dag Einar Thorsen" userId="a79123af-1228-4694-89f0-7087ed210432" providerId="ADAL" clId="{989009BC-1073-46AC-A108-2FA85CEEB5F0}" dt="2025-09-23T08:15:39.495" v="1813" actId="931"/>
          <ac:spMkLst>
            <pc:docMk/>
            <pc:sldMk cId="977890441" sldId="366"/>
            <ac:spMk id="6" creationId="{F827CAD3-FC53-1FA8-E452-37C0AB1F3D19}"/>
          </ac:spMkLst>
        </pc:spChg>
        <pc:spChg chg="add mod">
          <ac:chgData name="Dag Einar Thorsen" userId="a79123af-1228-4694-89f0-7087ed210432" providerId="ADAL" clId="{989009BC-1073-46AC-A108-2FA85CEEB5F0}" dt="2025-09-23T08:21:49.931" v="2382" actId="1076"/>
          <ac:spMkLst>
            <pc:docMk/>
            <pc:sldMk cId="977890441" sldId="366"/>
            <ac:spMk id="11" creationId="{443AF0D0-4628-36E1-61FF-E3AFBA7C89A7}"/>
          </ac:spMkLst>
        </pc:spChg>
        <pc:picChg chg="add mod">
          <ac:chgData name="Dag Einar Thorsen" userId="a79123af-1228-4694-89f0-7087ed210432" providerId="ADAL" clId="{989009BC-1073-46AC-A108-2FA85CEEB5F0}" dt="2025-09-23T08:15:25.184" v="1812" actId="962"/>
          <ac:picMkLst>
            <pc:docMk/>
            <pc:sldMk cId="977890441" sldId="366"/>
            <ac:picMk id="8" creationId="{276ACD72-C2C8-6DA8-C28A-6A119E15A84A}"/>
          </ac:picMkLst>
        </pc:picChg>
        <pc:picChg chg="add mod">
          <ac:chgData name="Dag Einar Thorsen" userId="a79123af-1228-4694-89f0-7087ed210432" providerId="ADAL" clId="{989009BC-1073-46AC-A108-2FA85CEEB5F0}" dt="2025-09-23T08:15:40.604" v="1815" actId="962"/>
          <ac:picMkLst>
            <pc:docMk/>
            <pc:sldMk cId="977890441" sldId="366"/>
            <ac:picMk id="10" creationId="{6EF066AC-4FE8-7B36-C0F6-3091D660D6E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C0AB1-7777-EA48-9872-393DAA530DA8}" type="datetimeFigureOut">
              <a:rPr lang="en-US" smtClean="0"/>
              <a:t>9/23/2025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33263-C1CE-E34A-AD46-7ADCC45736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109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59900-1D02-0848-AA82-6ED8C4CCA000}" type="datetimeFigureOut">
              <a:rPr lang="en-US" smtClean="0"/>
              <a:t>9/23/2025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E6AF7-0F88-4448-99BD-1AC252BB1A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2042319"/>
            <a:ext cx="4316012" cy="155178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39243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370975-CB35-024B-B5C8-CC31BB415381}" type="datetime1">
              <a:rPr lang="nb-NO" smtClean="0"/>
              <a:t>23.09.2025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94536" y="37735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0" y="213305"/>
            <a:ext cx="2748460" cy="1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2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+ 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529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70A0-F4AF-784C-82F6-8AA1CFD90576}" type="datetime1">
              <a:rPr lang="nb-NO" smtClean="0"/>
              <a:t>23.09.2025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240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05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D644-D198-0544-B930-C1227F213393}" type="datetime1">
              <a:rPr lang="nb-NO" smtClean="0"/>
              <a:t>23.09.2025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11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421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529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FAC7-51C0-EB4D-8A36-361A05B74186}" type="datetime1">
              <a:rPr lang="nb-NO" smtClean="0"/>
              <a:t>23.09.2025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5240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15240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9126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53A1-9BB4-164E-AE9A-3854EA41B1DD}" type="datetime1">
              <a:rPr lang="nb-NO" smtClean="0"/>
              <a:t>23.09.2025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15611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5611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6329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D11A-E878-5944-926B-84A43B6D9342}" type="datetime1">
              <a:rPr lang="nb-NO" smtClean="0"/>
              <a:t>23.09.2025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" y="219075"/>
            <a:ext cx="8832850" cy="4476610"/>
          </a:xfrm>
          <a:solidFill>
            <a:srgbClr val="BCCCD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1015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4070" y="219282"/>
            <a:ext cx="8831090" cy="4476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latin typeface="Times New Roman"/>
                <a:cs typeface="Times New Roman"/>
              </a:defRPr>
            </a:lvl1pPr>
          </a:lstStyle>
          <a:p>
            <a:pPr lvl="0"/>
            <a:r>
              <a:rPr lang="nb-NO" dirty="0"/>
              <a:t>«</a:t>
            </a:r>
            <a:r>
              <a:rPr lang="nb-NO" dirty="0" err="1"/>
              <a:t>Quote</a:t>
            </a:r>
            <a:r>
              <a:rPr lang="nb-NO" dirty="0"/>
              <a:t>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11DA-76AE-8F46-BEBF-1D6B9C6BEB4F}" type="datetime1">
              <a:rPr lang="nb-NO" smtClean="0"/>
              <a:t>23.09.2025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504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25DD-6713-8646-A9CE-34E0FC3C79B1}" type="datetime1">
              <a:rPr lang="nb-NO" smtClean="0"/>
              <a:t>23.09.2025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288000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6105160" y="165723"/>
            <a:ext cx="2880000" cy="5355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3129615" y="165723"/>
            <a:ext cx="2880000" cy="535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27945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103490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54071" y="1803709"/>
            <a:ext cx="2880000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3129615" y="1803709"/>
            <a:ext cx="2880000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6103490" y="1803709"/>
            <a:ext cx="2880000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420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F687F6-0F14-1E41-AF45-4EB96B35BEF9}" type="datetime1">
              <a:rPr lang="nb-NO" smtClean="0"/>
              <a:t>23.09.2025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1003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rgbClr val="007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505C71-5114-4041-8843-6E0D12AB0A8F}" type="datetime1">
              <a:rPr lang="nb-NO" smtClean="0"/>
              <a:t>23.09.2025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7546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4730F5-AE65-5140-BD05-EA72359814C6}" type="datetime1">
              <a:rPr lang="nb-NO" smtClean="0"/>
              <a:t>23.09.2025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31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23.09.2025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6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443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841CCA-6F93-A549-95CB-E276D5693E6D}" type="datetime1">
              <a:rPr lang="nb-NO" smtClean="0"/>
              <a:t>23.09.2025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1883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E289D1-7343-444E-8D43-BAC46CA07C99}" type="datetime1">
              <a:rPr lang="nb-NO" smtClean="0"/>
              <a:t>23.09.2025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69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253" y="1594843"/>
            <a:ext cx="3944079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82A3-06B6-6749-9F7A-2916A03F484F}" type="datetime1">
              <a:rPr lang="nb-NO" smtClean="0"/>
              <a:t>23.09.2025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6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73870" y="1594843"/>
            <a:ext cx="3944079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4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+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6D-D622-424F-8802-2FB8329B651D}" type="datetime1">
              <a:rPr lang="nb-NO" smtClean="0"/>
              <a:t>23.09.2025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240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48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E1C8-95FA-0C44-B65E-22A00A393EAE}" type="datetime1">
              <a:rPr lang="nb-NO" smtClean="0"/>
              <a:t>23.09.2025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11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58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84E7-553A-544F-B01D-3C7B5F9972AA}" type="datetime1">
              <a:rPr lang="nb-NO" smtClean="0"/>
              <a:t>23.09.2025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5240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15240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30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8A71-EED5-D543-A9ED-B6BEFC298E42}" type="datetime1">
              <a:rPr lang="nb-NO" smtClean="0"/>
              <a:t>23.09.2025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15611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5611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303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6484-330E-984C-9882-A81E3DD5BB46}" type="datetime1">
              <a:rPr lang="nb-NO" smtClean="0"/>
              <a:t>23.09.2025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6488" y="4834789"/>
            <a:ext cx="2895600" cy="159616"/>
          </a:xfrm>
          <a:prstGeom prst="rect">
            <a:avLst/>
          </a:prstGeom>
        </p:spPr>
        <p:txBody>
          <a:bodyPr/>
          <a:lstStyle/>
          <a:p>
            <a:r>
              <a:rPr lang="nb-NO"/>
              <a:t>Tittel på foredraget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868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EB59-1D71-4341-8167-C53E1D4C973B}" type="datetime1">
              <a:rPr lang="nb-NO" smtClean="0"/>
              <a:t>23.09.2025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87253" y="1594843"/>
            <a:ext cx="3944079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73870" y="1594843"/>
            <a:ext cx="3944079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218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103" y="428161"/>
            <a:ext cx="7961846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253" y="1594843"/>
            <a:ext cx="8030696" cy="2850156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406" y="4834789"/>
            <a:ext cx="1654282" cy="159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1F5D854-43BD-7A47-B9A3-6C872AD2D06F}" type="datetime1">
              <a:rPr lang="nb-NO" smtClean="0"/>
              <a:t>23.09.2025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1560" y="4834789"/>
            <a:ext cx="2133600" cy="159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" y="4673034"/>
            <a:ext cx="1255922" cy="49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2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57" r:id="rId4"/>
    <p:sldLayoutId id="2147483658" r:id="rId5"/>
    <p:sldLayoutId id="2147483659" r:id="rId6"/>
    <p:sldLayoutId id="2147483660" r:id="rId7"/>
    <p:sldLayoutId id="2147483656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62" r:id="rId14"/>
    <p:sldLayoutId id="2147483661" r:id="rId15"/>
    <p:sldLayoutId id="2147483668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176213" indent="-176213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452438" indent="-207963" algn="l" defTabSz="45085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627063" indent="-158750" algn="l" defTabSz="627063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804863" indent="-161925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987425" indent="-174625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26" userDrawn="1">
          <p15:clr>
            <a:srgbClr val="F26B43"/>
          </p15:clr>
        </p15:guide>
        <p15:guide id="2" pos="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doi.org/10.1080/13510347.2021.192300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0513" y="1804737"/>
            <a:ext cx="4201974" cy="17893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nb-NO" sz="1600" dirty="0"/>
              <a:t>24. september 2025</a:t>
            </a:r>
            <a:br>
              <a:rPr lang="nb-NO" sz="2700" dirty="0"/>
            </a:br>
            <a:r>
              <a:rPr lang="nb-NO" sz="2800" b="0" dirty="0">
                <a:solidFill>
                  <a:srgbClr val="252525"/>
                </a:solidFill>
                <a:latin typeface="Cambria" panose="02040503050406030204" pitchFamily="18" charset="0"/>
              </a:rPr>
              <a:t>Er demokratiet truet? </a:t>
            </a:r>
            <a:br>
              <a:rPr lang="nb-NO" sz="2800" b="0" dirty="0">
                <a:solidFill>
                  <a:srgbClr val="252525"/>
                </a:solidFill>
                <a:latin typeface="Cambria" panose="02040503050406030204" pitchFamily="18" charset="0"/>
              </a:rPr>
            </a:br>
            <a:r>
              <a:rPr lang="nb-NO" sz="2000" dirty="0"/>
              <a:t>       </a:t>
            </a:r>
          </a:p>
        </p:txBody>
      </p:sp>
      <p:sp>
        <p:nvSpPr>
          <p:cNvPr id="24580" name="Subtitle 6"/>
          <p:cNvSpPr>
            <a:spLocks noGrp="1"/>
          </p:cNvSpPr>
          <p:nvPr>
            <p:ph type="subTitle" idx="1"/>
          </p:nvPr>
        </p:nvSpPr>
        <p:spPr>
          <a:xfrm>
            <a:off x="496888" y="3924300"/>
            <a:ext cx="4316412" cy="533400"/>
          </a:xfrm>
        </p:spPr>
        <p:txBody>
          <a:bodyPr/>
          <a:lstStyle/>
          <a:p>
            <a:pPr eaLnBrk="1" hangingPunct="1"/>
            <a:r>
              <a:rPr lang="nb-NO" altLang="nb-NO" b="1" dirty="0">
                <a:latin typeface="Calibri" panose="020F0502020204030204" pitchFamily="34" charset="0"/>
                <a:cs typeface="Calibri" panose="020F0502020204030204" pitchFamily="34" charset="0"/>
              </a:rPr>
              <a:t>Dag Einar Thorsen</a:t>
            </a:r>
          </a:p>
          <a:p>
            <a:pPr eaLnBrk="1" hangingPunct="1"/>
            <a:r>
              <a:rPr lang="nb-NO" alt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Førsteamanuensis i statsvitenskap</a:t>
            </a:r>
          </a:p>
          <a:p>
            <a:pPr eaLnBrk="1" hangingPunct="1"/>
            <a:r>
              <a:rPr lang="nb-NO" alt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Institutt for industriell økonomi, strategi og statsvitenskap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697258E-309E-9666-C55A-1B3D5AE1E4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029" r="13029"/>
          <a:stretch/>
        </p:blipFill>
        <p:spPr>
          <a:xfrm>
            <a:off x="4572000" y="219282"/>
            <a:ext cx="4413250" cy="44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9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BC23F78-A1C6-47D4-92EF-1EB8E4541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truer demokratiet i dag?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059D10-2199-46B8-AAB2-8FD75BCE2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459832"/>
            <a:ext cx="4716378" cy="3235993"/>
          </a:xfrm>
        </p:spPr>
        <p:txBody>
          <a:bodyPr>
            <a:normAutofit lnSpcReduction="10000"/>
          </a:bodyPr>
          <a:lstStyle/>
          <a:p>
            <a:r>
              <a:rPr lang="nb-NO" dirty="0"/>
              <a:t>Økende </a:t>
            </a:r>
            <a:r>
              <a:rPr lang="nb-NO" i="1" dirty="0"/>
              <a:t>volatilitet</a:t>
            </a:r>
            <a:r>
              <a:rPr lang="nb-NO" dirty="0"/>
              <a:t> og </a:t>
            </a:r>
            <a:r>
              <a:rPr lang="nb-NO" i="1" dirty="0"/>
              <a:t>polarisering</a:t>
            </a:r>
            <a:r>
              <a:rPr lang="nb-NO" dirty="0"/>
              <a:t> både i «nye» og «modne» demokratier. </a:t>
            </a:r>
          </a:p>
          <a:p>
            <a:r>
              <a:rPr lang="nb-NO" b="1" dirty="0"/>
              <a:t>Økende økonomisk og sosial ulikhet – </a:t>
            </a:r>
            <a:r>
              <a:rPr lang="nb-NO" b="1" i="1" dirty="0"/>
              <a:t>særlig nedadgående sosial mobilitet – </a:t>
            </a:r>
            <a:r>
              <a:rPr lang="nb-NO" b="1" dirty="0"/>
              <a:t>skaper grobunn for radikalisering og polarisering.</a:t>
            </a:r>
          </a:p>
          <a:p>
            <a:r>
              <a:rPr lang="nb-NO" dirty="0"/>
              <a:t>I «modne» demokratier er institusjonene relativt sterke, men politikk som gir mer sosial og økonomisk ulikhet – og større opplevd avstand mellom de som styrer og de som blir styrt – skaper grobunn for en svekkelse av folkestyret på lang sikt.</a:t>
            </a:r>
          </a:p>
          <a:p>
            <a:r>
              <a:rPr lang="nb-NO" dirty="0"/>
              <a:t>I «nye» demokratier har makthaverne større muligheter for å endre på institusjonene, og kan gjøre mer for å hindre andre i å ta fra dem makten når de først har fått den.  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C635DDF-6518-4CFF-BF1B-C916F2DDC15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369644" y="165100"/>
            <a:ext cx="3402162" cy="4530725"/>
          </a:xfrm>
        </p:spPr>
      </p:pic>
    </p:spTree>
    <p:extLst>
      <p:ext uri="{BB962C8B-B14F-4D97-AF65-F5344CB8AC3E}">
        <p14:creationId xmlns:p14="http://schemas.microsoft.com/office/powerpoint/2010/main" val="5514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3D2F03D-3DD5-47D2-BD16-1339AFEAF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 anchor="ctr">
            <a:normAutofit/>
          </a:bodyPr>
          <a:lstStyle/>
          <a:p>
            <a:r>
              <a:rPr lang="nb-NO" dirty="0"/>
              <a:t>Demokrati i en usikker tid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9642254-9F67-435C-A7EA-D5BF947AD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41" y="1404730"/>
            <a:ext cx="4896864" cy="33106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Demokrati kan ikke innføres en gang for alle.</a:t>
            </a:r>
          </a:p>
          <a:p>
            <a:pPr>
              <a:lnSpc>
                <a:spcPct val="90000"/>
              </a:lnSpc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Demokratiet må vedlikeholdes og opprettholdes og kjempes for, hvis ikke tørker det langsomt inn.</a:t>
            </a:r>
          </a:p>
          <a:p>
            <a:pPr>
              <a:lnSpc>
                <a:spcPct val="90000"/>
              </a:lnSpc>
            </a:pPr>
            <a:r>
              <a:rPr lang="nb-NO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Demokratiet må være på vakt, være årvåkent og klar til kamp mot sine fiender.</a:t>
            </a:r>
          </a:p>
          <a:p>
            <a:pPr>
              <a:lnSpc>
                <a:spcPct val="90000"/>
              </a:lnSpc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Demokratiet har også «indre fiender»: </a:t>
            </a:r>
          </a:p>
          <a:p>
            <a:pPr lvl="1">
              <a:lnSpc>
                <a:spcPct val="90000"/>
              </a:lnSpc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Politikere som enten bevisst eller ubevisst hindrer befolkningen i å delta i utformingen av politiske vedtak.</a:t>
            </a:r>
          </a:p>
          <a:p>
            <a:pPr lvl="1">
              <a:lnSpc>
                <a:spcPct val="90000"/>
              </a:lnSpc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Politikere som ikke setter av nok ressurser til å spre kunnskap og bekjempe økende ulikhet.</a:t>
            </a:r>
          </a:p>
          <a:p>
            <a:pPr lvl="1">
              <a:lnSpc>
                <a:spcPct val="90000"/>
              </a:lnSpc>
            </a:pPr>
            <a:r>
              <a:rPr lang="nb-NO" sz="1400" b="1" dirty="0">
                <a:latin typeface="Calibri" panose="020F0502020204030204" pitchFamily="34" charset="0"/>
                <a:cs typeface="Calibri" panose="020F0502020204030204" pitchFamily="34" charset="0"/>
              </a:rPr>
              <a:t>Politikere som tror de har gjort seg fortjent til alle privilegier som legges i fanget på dem, og som tror at lobbyister, journalister og andre politikere er «folk flest» eller «vanlige folk». </a:t>
            </a:r>
          </a:p>
          <a:p>
            <a:pPr lvl="1">
              <a:lnSpc>
                <a:spcPct val="90000"/>
              </a:lnSpc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Folk som ikke gidder å undersøke saken før de gjør seg opp en mening.</a:t>
            </a:r>
          </a:p>
          <a:p>
            <a:pPr lvl="1">
              <a:lnSpc>
                <a:spcPct val="90000"/>
              </a:lnSpc>
            </a:pP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Folk som roper høyt det som ligger dem på hjertet, uten å innlede en meningsfylt samtale med andre.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4B94A1C-BAA0-4C8F-801F-2E386438CB0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tretch/>
        </p:blipFill>
        <p:spPr>
          <a:xfrm>
            <a:off x="5156110" y="496235"/>
            <a:ext cx="3829050" cy="3072812"/>
          </a:xfrm>
          <a:noFill/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B4BB6485-4FD5-C9F2-5637-C0C6BC4B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5412" y="4834789"/>
            <a:ext cx="2133600" cy="1596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8385D78-4187-AD4C-B928-A8579EE9A756}" type="slidenum">
              <a:rPr lang="nb-NO" smtClean="0"/>
              <a:pPr>
                <a:spcAft>
                  <a:spcPts val="600"/>
                </a:spcAft>
              </a:pPr>
              <a:t>11</a:t>
            </a:fld>
            <a:endParaRPr lang="nb-N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A604E3-C69B-F1E7-1ECA-6DC71120D119}"/>
              </a:ext>
            </a:extLst>
          </p:cNvPr>
          <p:cNvSpPr txBox="1"/>
          <p:nvPr/>
        </p:nvSpPr>
        <p:spPr>
          <a:xfrm>
            <a:off x="5105907" y="3529602"/>
            <a:ext cx="3929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Tyrkias daværende statsminister, nå president, Recep Tayyip Erdoğan, skjærer ned et tre og demokratiet i ett slag. Treet var symbolet til det pro-kurdiske og venstreorienterte Partiet for Fred og Demokrati – </a:t>
            </a:r>
            <a:r>
              <a:rPr lang="tr-TR" sz="1200" b="0" i="1" dirty="0">
                <a:solidFill>
                  <a:srgbClr val="202122"/>
                </a:solidFill>
                <a:effectLst/>
              </a:rPr>
              <a:t>Barış ve Demokrasi Partisi</a:t>
            </a:r>
            <a:r>
              <a:rPr lang="nb-NO" sz="1200" i="1" dirty="0">
                <a:solidFill>
                  <a:srgbClr val="202122"/>
                </a:solidFill>
              </a:rPr>
              <a:t> – </a:t>
            </a:r>
            <a:r>
              <a:rPr lang="nb-NO" sz="1200" dirty="0">
                <a:solidFill>
                  <a:srgbClr val="202122"/>
                </a:solidFill>
              </a:rPr>
              <a:t>som ble tvunget til å oppløse seg selv i 2014. </a:t>
            </a:r>
            <a:r>
              <a:rPr lang="nb-NO" sz="1200">
                <a:solidFill>
                  <a:srgbClr val="202122"/>
                </a:solidFill>
              </a:rPr>
              <a:t>Siden har </a:t>
            </a:r>
            <a:r>
              <a:rPr lang="nb-NO" sz="1200" dirty="0">
                <a:solidFill>
                  <a:srgbClr val="202122"/>
                </a:solidFill>
              </a:rPr>
              <a:t>flere pro-kurdiske partier blitt etablert og oppløst i tur og orden.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34457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73D1-C9D8-4750-BB95-9B83D6862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 åpne samfunn – tre lærdommer fra Karl Popper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B8EF8-9F9F-4E98-92AD-4F17D1180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821" y="1435768"/>
            <a:ext cx="4836695" cy="3279571"/>
          </a:xfrm>
        </p:spPr>
        <p:txBody>
          <a:bodyPr>
            <a:normAutofit lnSpcReduction="10000"/>
          </a:bodyPr>
          <a:lstStyle/>
          <a:p>
            <a:r>
              <a:rPr lang="nb-NO" b="1" dirty="0"/>
              <a:t>Fra boken </a:t>
            </a:r>
            <a:r>
              <a:rPr lang="nb-NO" b="1" i="1" dirty="0"/>
              <a:t>The Open </a:t>
            </a:r>
            <a:r>
              <a:rPr lang="nb-NO" b="1" i="1" dirty="0" err="1"/>
              <a:t>Society</a:t>
            </a:r>
            <a:r>
              <a:rPr lang="nb-NO" b="1" i="1" dirty="0"/>
              <a:t> and </a:t>
            </a:r>
            <a:r>
              <a:rPr lang="nb-NO" b="1" i="1" dirty="0" err="1"/>
              <a:t>its</a:t>
            </a:r>
            <a:r>
              <a:rPr lang="nb-NO" b="1" i="1" dirty="0"/>
              <a:t> </a:t>
            </a:r>
            <a:r>
              <a:rPr lang="nb-NO" b="1" i="1" dirty="0" err="1"/>
              <a:t>Enemies</a:t>
            </a:r>
            <a:r>
              <a:rPr lang="nb-NO" b="1" i="1" dirty="0"/>
              <a:t>, </a:t>
            </a:r>
            <a:r>
              <a:rPr lang="nb-NO" b="1" dirty="0"/>
              <a:t>av forfatteren omtalt som sin krigsinnsats da den kom i 1945, vil jeg trekke fram tre lærdommer: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«The Paradox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Freedom</a:t>
            </a:r>
            <a:r>
              <a:rPr lang="nb-NO" dirty="0"/>
              <a:t>»: Ubegrenset frihet vil føre til de sterkestes diktatur over de svake. Friheten må </a:t>
            </a:r>
            <a:r>
              <a:rPr lang="nb-NO" i="1" dirty="0"/>
              <a:t>beskyttes </a:t>
            </a:r>
            <a:r>
              <a:rPr lang="nb-NO" dirty="0"/>
              <a:t>og </a:t>
            </a:r>
            <a:r>
              <a:rPr lang="nb-NO" i="1" dirty="0"/>
              <a:t> begrenses </a:t>
            </a:r>
            <a:r>
              <a:rPr lang="nb-NO" dirty="0"/>
              <a:t>av lover om den ikke skal ødelegge seg selv. 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«The Paradox of </a:t>
            </a:r>
            <a:r>
              <a:rPr lang="nb-NO" dirty="0" err="1"/>
              <a:t>Tolerance</a:t>
            </a:r>
            <a:r>
              <a:rPr lang="nb-NO" dirty="0"/>
              <a:t>»: Om vi tolererer intoleranse, vil det langsomt forgifte demokratiet og det åpne samfunnet.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«</a:t>
            </a:r>
            <a:r>
              <a:rPr lang="nb-NO" dirty="0" err="1"/>
              <a:t>Political</a:t>
            </a:r>
            <a:r>
              <a:rPr lang="nb-NO" dirty="0"/>
              <a:t> </a:t>
            </a:r>
            <a:r>
              <a:rPr lang="nb-NO" dirty="0" err="1"/>
              <a:t>Protectionism</a:t>
            </a:r>
            <a:r>
              <a:rPr lang="nb-NO" dirty="0"/>
              <a:t>»: Det åpne samfunn må organiseres på en slik måte at personer med feilaktige oppfatninger om verden kan gjøre minst mulig skade dersom de kommer til makten.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FAA6B7-2BC0-401B-96A7-C7F98E27371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4635" y="165100"/>
            <a:ext cx="3624580" cy="4530725"/>
          </a:xfrm>
        </p:spPr>
      </p:pic>
    </p:spTree>
    <p:extLst>
      <p:ext uri="{BB962C8B-B14F-4D97-AF65-F5344CB8AC3E}">
        <p14:creationId xmlns:p14="http://schemas.microsoft.com/office/powerpoint/2010/main" val="310179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362420"/>
            <a:ext cx="4093697" cy="857250"/>
          </a:xfrm>
        </p:spPr>
        <p:txBody>
          <a:bodyPr/>
          <a:lstStyle/>
          <a:p>
            <a:r>
              <a:rPr lang="nb-NO" dirty="0"/>
              <a:t>Hva kjennetegner demokratiet?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55547" y="1478573"/>
            <a:ext cx="4607340" cy="2743200"/>
          </a:xfrm>
        </p:spPr>
        <p:txBody>
          <a:bodyPr>
            <a:normAutofit fontScale="77500" lnSpcReduction="20000"/>
          </a:bodyPr>
          <a:lstStyle/>
          <a:p>
            <a:r>
              <a:rPr lang="nb-NO" b="1" u="sng" dirty="0"/>
              <a:t>Lik stemmerett</a:t>
            </a:r>
            <a:r>
              <a:rPr lang="nb-NO" dirty="0"/>
              <a:t>: Reglene for å fatte politiske vedtak må ta hensyn til enhver borgers uttrykte ønske på en lik og rettferdig måte. Det vil si at stemmer må fordeles likt mellom borgerne. </a:t>
            </a:r>
          </a:p>
          <a:p>
            <a:r>
              <a:rPr lang="nb-NO" b="1" u="sng" dirty="0"/>
              <a:t>Effektiv deltakelse:</a:t>
            </a:r>
            <a:r>
              <a:rPr lang="nb-NO" dirty="0"/>
              <a:t> Når det skal tas bindende avgjørelser for kollektivet, må hver innbygger ha tilstrekkelig og lik mulighet til å uttrykke sine ønsker for hva utfallet skal bli. </a:t>
            </a:r>
          </a:p>
          <a:p>
            <a:r>
              <a:rPr lang="nb-NO" b="1" u="sng" dirty="0"/>
              <a:t>Opplyst forståelse: </a:t>
            </a:r>
            <a:r>
              <a:rPr lang="nb-NO" dirty="0"/>
              <a:t>For å kunne uttrykke sine ønsker på en presis måte må enhver borger ha tilstrekkelige og like muligheter i perioden før avgjørelsen skal tas, til å bestemme og begrunne sine preferanser på området. </a:t>
            </a:r>
          </a:p>
          <a:p>
            <a:r>
              <a:rPr lang="nb-NO" b="1" u="sng" dirty="0"/>
              <a:t>Folkets endelige kontroll med sakslista</a:t>
            </a:r>
            <a:r>
              <a:rPr lang="nb-NO" dirty="0"/>
              <a:t>: Folket må være forbeholdt retten til å bestemme hvilke saker som skal avgjøres ved hjelp av avstemninger i tråd med de første tre kriteriene, og hvilke som ikke skal det. </a:t>
            </a:r>
          </a:p>
          <a:p>
            <a:r>
              <a:rPr lang="nb-NO" b="1" u="sng" dirty="0"/>
              <a:t>Inkludering</a:t>
            </a:r>
            <a:r>
              <a:rPr lang="nb-NO" dirty="0"/>
              <a:t>: Folket må inkludere alle voksne medlemmer av samfunnet unntatt gjennomreisende og personer som beviselig er mentalt tilbakestående.</a:t>
            </a:r>
          </a:p>
          <a:p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1" y="165100"/>
            <a:ext cx="3237587" cy="4530725"/>
          </a:xfrm>
        </p:spPr>
      </p:pic>
      <p:sp>
        <p:nvSpPr>
          <p:cNvPr id="7" name="TextBox 6"/>
          <p:cNvSpPr txBox="1"/>
          <p:nvPr/>
        </p:nvSpPr>
        <p:spPr>
          <a:xfrm>
            <a:off x="4355548" y="4165600"/>
            <a:ext cx="4607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Robert A. Dahl: </a:t>
            </a:r>
            <a:r>
              <a:rPr lang="nb-NO" sz="1200" i="1" dirty="0"/>
              <a:t>A </a:t>
            </a:r>
            <a:r>
              <a:rPr lang="nb-NO" sz="1200" i="1" dirty="0" err="1"/>
              <a:t>Preface</a:t>
            </a:r>
            <a:r>
              <a:rPr lang="nb-NO" sz="1200" i="1" dirty="0"/>
              <a:t> to </a:t>
            </a:r>
            <a:r>
              <a:rPr lang="nb-NO" sz="1200" i="1" dirty="0" err="1"/>
              <a:t>Economic</a:t>
            </a:r>
            <a:r>
              <a:rPr lang="nb-NO" sz="1200" i="1" dirty="0"/>
              <a:t> Democracy</a:t>
            </a:r>
            <a:r>
              <a:rPr lang="nb-NO" sz="1200" dirty="0"/>
              <a:t>. Berkeley, California: California </a:t>
            </a:r>
            <a:r>
              <a:rPr lang="nb-NO" sz="1200" dirty="0" err="1"/>
              <a:t>University</a:t>
            </a:r>
            <a:r>
              <a:rPr lang="nb-NO" sz="1200" dirty="0"/>
              <a:t> Press, 1985, ss. 59–60. </a:t>
            </a:r>
          </a:p>
        </p:txBody>
      </p:sp>
    </p:spTree>
    <p:extLst>
      <p:ext uri="{BB962C8B-B14F-4D97-AF65-F5344CB8AC3E}">
        <p14:creationId xmlns:p14="http://schemas.microsoft.com/office/powerpoint/2010/main" val="58893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40D6474-B9C0-C323-BD3C-DB834B842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03" y="428161"/>
            <a:ext cx="7961846" cy="857250"/>
          </a:xfrm>
        </p:spPr>
        <p:txBody>
          <a:bodyPr anchor="ctr">
            <a:normAutofit/>
          </a:bodyPr>
          <a:lstStyle/>
          <a:p>
            <a:r>
              <a:rPr lang="nb-NO" dirty="0"/>
              <a:t>Andre demokratiforståelser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D35472-E22C-4D7E-CC98-277E2DD00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103" y="1468947"/>
            <a:ext cx="3550671" cy="2850156"/>
          </a:xfrm>
        </p:spPr>
        <p:txBody>
          <a:bodyPr>
            <a:normAutofit lnSpcReduction="10000"/>
          </a:bodyPr>
          <a:lstStyle/>
          <a:p>
            <a:r>
              <a:rPr lang="nb-NO" dirty="0"/>
              <a:t>Dahls definisjon er en </a:t>
            </a:r>
            <a:r>
              <a:rPr lang="nb-NO" i="1" dirty="0"/>
              <a:t>idealtype</a:t>
            </a:r>
            <a:r>
              <a:rPr lang="nb-NO" dirty="0"/>
              <a:t>, som ingen eksisterende demokratier helt lever opp til. </a:t>
            </a:r>
          </a:p>
          <a:p>
            <a:r>
              <a:rPr lang="nb-NO" dirty="0"/>
              <a:t>De demokratiene som faktisk finnes kaller Dahl i stedet </a:t>
            </a:r>
            <a:r>
              <a:rPr lang="nb-NO" i="1" dirty="0"/>
              <a:t>polyarkier </a:t>
            </a:r>
            <a:r>
              <a:rPr lang="nb-NO" dirty="0"/>
              <a:t>(gresk for «mange herskere»).</a:t>
            </a:r>
          </a:p>
          <a:p>
            <a:r>
              <a:rPr lang="nb-NO" dirty="0"/>
              <a:t>En lang rekke andre forståelser og definisjoner av hva som gjør demokratier til demokratier finnes.</a:t>
            </a:r>
          </a:p>
          <a:p>
            <a:r>
              <a:rPr lang="nb-NO" dirty="0"/>
              <a:t>Diskusjonen om hvilke definisjoner som er best eller mest dekkende vil sannsynligvis aldri ta slutt.</a:t>
            </a:r>
          </a:p>
          <a:p>
            <a:endParaRPr lang="nb-NO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527B0B4-E863-27D6-AC95-0DD699DB488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rcRect/>
          <a:stretch/>
        </p:blipFill>
        <p:spPr>
          <a:xfrm>
            <a:off x="4572000" y="1016177"/>
            <a:ext cx="4412974" cy="3111146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DA153-CE98-D156-E8E3-764375205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5412" y="4834789"/>
            <a:ext cx="2133600" cy="1596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8385D78-4187-AD4C-B928-A8579EE9A756}" type="slidenum">
              <a:rPr lang="nb-NO" smtClean="0"/>
              <a:pPr>
                <a:spcAft>
                  <a:spcPts val="600"/>
                </a:spcAft>
              </a:pPr>
              <a:t>3</a:t>
            </a:fld>
            <a:endParaRPr lang="nb-N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63DA05-61BF-132C-6CFC-15F66A0EFB1E}"/>
              </a:ext>
            </a:extLst>
          </p:cNvPr>
          <p:cNvSpPr txBox="1"/>
          <p:nvPr/>
        </p:nvSpPr>
        <p:spPr>
          <a:xfrm>
            <a:off x="4531331" y="4108100"/>
            <a:ext cx="4412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/>
              <a:t>I 1848, med ny grunnlov etter Sonderbundskrieg, blir Sveits det første liberale demokratiet i verden, i henhold til V-</a:t>
            </a:r>
            <a:r>
              <a:rPr lang="nb-NO" sz="1000" b="1" dirty="0" err="1"/>
              <a:t>Dems</a:t>
            </a:r>
            <a:r>
              <a:rPr lang="nb-NO" sz="1000" b="1" dirty="0"/>
              <a:t> datasett – stemmerett for kvinner, som ble innført i Sveits først i 1971, er bare en av flere indikatorer. Det brå skiftet i 1900 skyldes datasettet, som tar med en del kolonier fra og med 1900.</a:t>
            </a:r>
          </a:p>
        </p:txBody>
      </p:sp>
    </p:spTree>
    <p:extLst>
      <p:ext uri="{BB962C8B-B14F-4D97-AF65-F5344CB8AC3E}">
        <p14:creationId xmlns:p14="http://schemas.microsoft.com/office/powerpoint/2010/main" val="252742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56888-111E-E917-0214-318192F11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Folk flest bor i Kina (eller India)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039550-AD4D-CC77-170D-72272BBC4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42FB0-DD07-94B3-2659-AFFA1939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4</a:t>
            </a:fld>
            <a:endParaRPr lang="nb-NO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C38A08-2A7C-E2FB-B9F0-30CB8C241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Store deler av verdens befolkning lever i land som ikke regnes som demokratiske.</a:t>
            </a:r>
          </a:p>
          <a:p>
            <a:r>
              <a:rPr lang="nb-NO" dirty="0"/>
              <a:t>De fleste mennesker lever i en eller annen gråsone mellom demokrati og diktatur</a:t>
            </a:r>
          </a:p>
          <a:p>
            <a:r>
              <a:rPr lang="nb-NO" dirty="0"/>
              <a:t>Slutten av første og andre verdenskrig, samt slutten av den kalde krigen markerer starten på perioder med demokratisering</a:t>
            </a:r>
          </a:p>
          <a:p>
            <a:r>
              <a:rPr lang="nb-NO" dirty="0"/>
              <a:t>Kina går i korte perioder (1912-13 og 1948) fra rødt til brunt, mens India går fra lyseblått til brunt under National </a:t>
            </a:r>
            <a:r>
              <a:rPr lang="nb-NO" dirty="0" err="1"/>
              <a:t>Emergency</a:t>
            </a:r>
            <a:r>
              <a:rPr lang="nb-NO" dirty="0"/>
              <a:t> (1975-77) og etter 2014. </a:t>
            </a:r>
          </a:p>
        </p:txBody>
      </p:sp>
      <p:pic>
        <p:nvPicPr>
          <p:cNvPr id="8" name="Content Placeholder 7" descr="A graph of a graph&#10;&#10;AI-generated content may be incorrect.">
            <a:extLst>
              <a:ext uri="{FF2B5EF4-FFF2-40B4-BE49-F238E27FC236}">
                <a16:creationId xmlns:a16="http://schemas.microsoft.com/office/drawing/2014/main" id="{143C7494-2E4E-51BD-64E3-C5A431C0D75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547847" y="1285410"/>
            <a:ext cx="4559970" cy="3213437"/>
          </a:xfrm>
        </p:spPr>
      </p:pic>
    </p:spTree>
    <p:extLst>
      <p:ext uri="{BB962C8B-B14F-4D97-AF65-F5344CB8AC3E}">
        <p14:creationId xmlns:p14="http://schemas.microsoft.com/office/powerpoint/2010/main" val="142655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14A99-FCA2-63F9-5089-01C83EC6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Når terrenget skal stemme med kartet…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ACCD25-C993-BF66-FF8A-132EF6C33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250C1-CCB7-777B-A819-B2E507D24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5</a:t>
            </a:fld>
            <a:endParaRPr lang="nb-NO"/>
          </a:p>
        </p:txBody>
      </p:sp>
      <p:pic>
        <p:nvPicPr>
          <p:cNvPr id="8" name="Content Placeholder 7" descr="A map of the world&#10;&#10;AI-generated content may be incorrect.">
            <a:extLst>
              <a:ext uri="{FF2B5EF4-FFF2-40B4-BE49-F238E27FC236}">
                <a16:creationId xmlns:a16="http://schemas.microsoft.com/office/drawing/2014/main" id="{276ACD72-C2C8-6DA8-C28A-6A119E15A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375" y="1624969"/>
            <a:ext cx="3943350" cy="2790500"/>
          </a:xfrm>
        </p:spPr>
      </p:pic>
      <p:pic>
        <p:nvPicPr>
          <p:cNvPr id="10" name="Content Placeholder 9" descr="A map of the world&#10;&#10;AI-generated content may be incorrect.">
            <a:extLst>
              <a:ext uri="{FF2B5EF4-FFF2-40B4-BE49-F238E27FC236}">
                <a16:creationId xmlns:a16="http://schemas.microsoft.com/office/drawing/2014/main" id="{6EF066AC-4FE8-7B36-C0F6-3091D660D6E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673600" y="1627888"/>
            <a:ext cx="3944938" cy="2784662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3AF0D0-4628-36E1-61FF-E3AFBA7C89A7}"/>
              </a:ext>
            </a:extLst>
          </p:cNvPr>
          <p:cNvSpPr txBox="1"/>
          <p:nvPr/>
        </p:nvSpPr>
        <p:spPr>
          <a:xfrm>
            <a:off x="1371406" y="4415469"/>
            <a:ext cx="7247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To demokratirangeringer, fra V-Dem og </a:t>
            </a:r>
            <a:r>
              <a:rPr lang="nb-NO" sz="1200" i="1" dirty="0"/>
              <a:t>The Economist</a:t>
            </a:r>
            <a:r>
              <a:rPr lang="nb-NO" sz="1200" dirty="0"/>
              <a:t>. De to måtene å rangere ulike land på baserer seg på overlappende, men ikke identiske indikatorer, og på spørreskjemaer fylt ut av eksperter fra ulike land. Staffan Lindberg i V-Dem har til Dagsavisen i september 2025 uttalt at USA ikke lenger er et liberalt demokrati.   </a:t>
            </a:r>
          </a:p>
        </p:txBody>
      </p:sp>
    </p:spTree>
    <p:extLst>
      <p:ext uri="{BB962C8B-B14F-4D97-AF65-F5344CB8AC3E}">
        <p14:creationId xmlns:p14="http://schemas.microsoft.com/office/powerpoint/2010/main" val="97789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F1023-CE8A-459E-A24E-0C2D9DA37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 store bildet – flere land blir mer autoritære, færre land blir mer demokratiske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5303" y="1372483"/>
            <a:ext cx="3194215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Det har blitt vanligere med hendelser som gir mindre demokrati, og mindre vanlig med hendelser som fører til mer demokrati.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1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>
                <a:solidFill>
                  <a:srgbClr val="333333"/>
                </a:solidFill>
                <a:latin typeface="Open Sans" panose="020B0606030504020204" pitchFamily="34" charset="0"/>
              </a:rPr>
              <a:t>Det er også flere hendelser i demokratier som peker i retning av diktatur, for eksempel det mislykkede kuppforsøket i USA 6. januar 2021.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1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1" dirty="0">
                <a:solidFill>
                  <a:srgbClr val="333333"/>
                </a:solidFill>
                <a:latin typeface="Open Sans" panose="020B0606030504020204" pitchFamily="34" charset="0"/>
              </a:rPr>
              <a:t>Generelt er det svært begrenset hva vi kan «lese ut av tallene» uten lokalkunnskap om hvert enkelt land. </a:t>
            </a:r>
          </a:p>
          <a:p>
            <a:endParaRPr lang="nb-NO" sz="8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r>
              <a:rPr lang="nb-NO" sz="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Kilde: Vanessa A. </a:t>
            </a:r>
            <a:r>
              <a:rPr lang="nb-NO" sz="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Boese</a:t>
            </a:r>
            <a:r>
              <a:rPr lang="nb-NO" sz="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Staffan I. Lindberg &amp; Anna </a:t>
            </a:r>
            <a:r>
              <a:rPr lang="nb-NO" sz="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Lührmann</a:t>
            </a:r>
            <a:r>
              <a:rPr lang="nb-NO" sz="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(2021). </a:t>
            </a:r>
            <a:r>
              <a:rPr lang="en-GB" sz="800" dirty="0">
                <a:solidFill>
                  <a:srgbClr val="333333"/>
                </a:solidFill>
                <a:latin typeface="Open Sans" panose="020B0606030504020204" pitchFamily="34" charset="0"/>
              </a:rPr>
              <a:t>”</a:t>
            </a:r>
            <a:r>
              <a:rPr lang="nb-NO" sz="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Waves of </a:t>
            </a:r>
            <a:r>
              <a:rPr lang="nb-NO" sz="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autocratization</a:t>
            </a:r>
            <a:r>
              <a:rPr lang="nb-NO" sz="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and </a:t>
            </a:r>
            <a:r>
              <a:rPr lang="nb-NO" sz="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democratization</a:t>
            </a:r>
            <a:r>
              <a:rPr lang="nb-NO" sz="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: a </a:t>
            </a:r>
            <a:r>
              <a:rPr lang="nb-NO" sz="8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rejoinder</a:t>
            </a:r>
            <a:r>
              <a:rPr lang="nb-NO" sz="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», </a:t>
            </a:r>
            <a:r>
              <a:rPr lang="nb-NO" sz="800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Democratization</a:t>
            </a:r>
            <a:r>
              <a:rPr lang="nb-NO" sz="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28:6, p.1206, </a:t>
            </a:r>
          </a:p>
          <a:p>
            <a:r>
              <a:rPr lang="nb-NO" sz="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DOI: </a:t>
            </a:r>
            <a:r>
              <a:rPr lang="nb-NO" sz="800" b="0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  <a:hlinkClick r:id="rId2"/>
              </a:rPr>
              <a:t>10.1080/13510347.2021.1923006</a:t>
            </a:r>
            <a:endParaRPr lang="nb-NO" sz="800" dirty="0"/>
          </a:p>
        </p:txBody>
      </p:sp>
      <p:pic>
        <p:nvPicPr>
          <p:cNvPr id="8" name="Content Placeholder 7" descr="Chart, line chart, histogram&#10;&#10;Description automatically generated">
            <a:extLst>
              <a:ext uri="{FF2B5EF4-FFF2-40B4-BE49-F238E27FC236}">
                <a16:creationId xmlns:a16="http://schemas.microsoft.com/office/drawing/2014/main" id="{687418F1-1215-1E92-32E2-000A5CB27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6103" y="1372483"/>
            <a:ext cx="5029200" cy="3185160"/>
          </a:xfrm>
        </p:spPr>
      </p:pic>
    </p:spTree>
    <p:extLst>
      <p:ext uri="{BB962C8B-B14F-4D97-AF65-F5344CB8AC3E}">
        <p14:creationId xmlns:p14="http://schemas.microsoft.com/office/powerpoint/2010/main" val="2169496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Lærdommene fra mellomkrigstiden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35353" y="1594842"/>
            <a:ext cx="4386594" cy="3184191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Etter den første verdenskrigen ble det etablert mange nye nasjonalstater med mer eller mindre demokratiske forfatninger, særlig i det sentrale og østlige Europa. </a:t>
            </a:r>
          </a:p>
          <a:p>
            <a:r>
              <a:rPr lang="nb-NO" dirty="0"/>
              <a:t>Den britiske historikeren Stephen J. Lee har hevdet at 26 av 29 europeiske stater i 1920 kunne regnes som relativt demokratiske. </a:t>
            </a:r>
          </a:p>
          <a:p>
            <a:r>
              <a:rPr lang="nb-NO" dirty="0"/>
              <a:t>Høsten 1940, bare to tiår senere, var det kun fem demokratier igjen, nemlig Storbritannia, Irland, Sverige, Finland og Sveits. </a:t>
            </a:r>
          </a:p>
          <a:p>
            <a:r>
              <a:rPr lang="nb-NO" b="1" dirty="0"/>
              <a:t>I mange land opplevde man tiltakende polarisering og oppslutning om ekstreme, anti-demokratiske politikere og bevegelser. </a:t>
            </a:r>
          </a:p>
          <a:p>
            <a:r>
              <a:rPr lang="nb-NO" b="1" dirty="0"/>
              <a:t>Et annet trekk var at politikere og velgere gikk fra å være uenige om hvordan tingene </a:t>
            </a:r>
            <a:r>
              <a:rPr lang="nb-NO" b="1" i="1" u="sng" dirty="0"/>
              <a:t>bør bli</a:t>
            </a:r>
            <a:r>
              <a:rPr lang="nb-NO" b="1" dirty="0"/>
              <a:t>, til å være uenige om hvordan tingene faktisk </a:t>
            </a:r>
            <a:r>
              <a:rPr lang="nb-NO" b="1" i="1" u="sng" dirty="0"/>
              <a:t>er</a:t>
            </a:r>
            <a:r>
              <a:rPr lang="nb-NO" b="1" dirty="0"/>
              <a:t>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8" t="-19" r="449" b="13751"/>
          <a:stretch/>
        </p:blipFill>
        <p:spPr>
          <a:xfrm>
            <a:off x="103517" y="2386642"/>
            <a:ext cx="3877933" cy="244990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743"/>
            <a:ext cx="3829050" cy="2450592"/>
          </a:xfrm>
        </p:spPr>
      </p:pic>
    </p:spTree>
    <p:extLst>
      <p:ext uri="{BB962C8B-B14F-4D97-AF65-F5344CB8AC3E}">
        <p14:creationId xmlns:p14="http://schemas.microsoft.com/office/powerpoint/2010/main" val="2641038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E9DB59-EEDC-46FB-948B-A0FA6600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truet demokratiet på 1900-tallet?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F05FA8-41B2-4C97-8981-E6586463A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53" y="1476188"/>
            <a:ext cx="4162547" cy="3113741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Før første verdenskrig fantes det få politiske systemer som oppfylte vår egen tids krav til demokratiske styreformer.</a:t>
            </a:r>
          </a:p>
          <a:p>
            <a:pPr lvl="1"/>
            <a:r>
              <a:rPr lang="nb-NO" dirty="0"/>
              <a:t>Norge: Indirekte valg til Stortinget og ikke stemmerett for kvinner og de fattigste. </a:t>
            </a:r>
          </a:p>
          <a:p>
            <a:r>
              <a:rPr lang="nb-NO" dirty="0"/>
              <a:t>Lenge hadde demokratiet også sterke konkurrenter og kritikere. </a:t>
            </a:r>
          </a:p>
          <a:p>
            <a:r>
              <a:rPr lang="nb-NO" dirty="0"/>
              <a:t>Omtrent midt på 1900-tallet går demokratiet fra å være en av flere mulige styreformer, til å bli et ord som «alle» vil knytte til seg.</a:t>
            </a:r>
          </a:p>
          <a:p>
            <a:r>
              <a:rPr lang="nb-NO" b="1" dirty="0"/>
              <a:t>Under den kalde krigen hevder begge sider å være forsvarere av demokratiet, men ingen av supermaktene krevde en bestemt styreform av sine allierte.</a:t>
            </a:r>
          </a:p>
          <a:p>
            <a:endParaRPr lang="nb-NO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55484E-63CD-422B-8AF6-0B0C8E06D1B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459801" y="165100"/>
            <a:ext cx="3221848" cy="4530725"/>
          </a:xfrm>
        </p:spPr>
      </p:pic>
    </p:spTree>
    <p:extLst>
      <p:ext uri="{BB962C8B-B14F-4D97-AF65-F5344CB8AC3E}">
        <p14:creationId xmlns:p14="http://schemas.microsoft.com/office/powerpoint/2010/main" val="327594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B914F-BD0F-4543-8BB5-FEC031D55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«Den tredje bølgen» (1974-?)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1D684-B14A-4DA4-849D-FADA0CC09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8758" y="1411705"/>
            <a:ext cx="4724399" cy="3033294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I perioden 1974-89, uten at det egentlig forelå noe større press utenfra, begynte diktaturene i Sør-Europa og i en god del latinamerikanske land å gå i oppløsning. </a:t>
            </a:r>
          </a:p>
          <a:p>
            <a:r>
              <a:rPr lang="nb-NO" dirty="0"/>
              <a:t>Bølgens andre og mest intense fase var imidlertid oppløsningen av de kommunistiske diktaturene i Øst-Europa og den delvise demokratiseringen i Afrika sør for Sahara etter 1990. </a:t>
            </a:r>
          </a:p>
          <a:p>
            <a:r>
              <a:rPr lang="nb-NO" dirty="0"/>
              <a:t>Etter 2000 har bildet, globalt sett, vært mer blandet. En god del land har opplevd tilbakeslag, mens andre har etablert og befestet et demokratisk styresett.</a:t>
            </a:r>
          </a:p>
          <a:p>
            <a:r>
              <a:rPr lang="nb-NO" b="1" dirty="0"/>
              <a:t>Særlig i land som er «midt på treet» når det gjelder økonomisk styrke – som Mexico, Thailand og Tyrkia – har det politiske systemet de senere årene utviklet seg i ganske forskjellige retninger.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732239-0AE7-4E46-8D84-294C01C1CF2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6394" y="428161"/>
            <a:ext cx="3221062" cy="323183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341770-E550-4BBC-A5B2-71054F434D6B}"/>
              </a:ext>
            </a:extLst>
          </p:cNvPr>
          <p:cNvSpPr txBox="1"/>
          <p:nvPr/>
        </p:nvSpPr>
        <p:spPr>
          <a:xfrm>
            <a:off x="132598" y="3718538"/>
            <a:ext cx="3868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25. april 1974 ble det fascistiske diktaturet i Portugal styrtet av MFA, </a:t>
            </a:r>
            <a:r>
              <a:rPr lang="nb-NO" sz="1200" i="1" dirty="0" err="1"/>
              <a:t>Movimento</a:t>
            </a:r>
            <a:r>
              <a:rPr lang="nb-NO" sz="1200" i="1" dirty="0"/>
              <a:t> </a:t>
            </a:r>
            <a:r>
              <a:rPr lang="nb-NO" sz="1200" i="1" dirty="0" err="1"/>
              <a:t>das</a:t>
            </a:r>
            <a:r>
              <a:rPr lang="nb-NO" sz="1200" i="1" dirty="0"/>
              <a:t> </a:t>
            </a:r>
            <a:r>
              <a:rPr lang="nb-NO" sz="1200" i="1" dirty="0" err="1"/>
              <a:t>Forças</a:t>
            </a:r>
            <a:r>
              <a:rPr lang="nb-NO" sz="1200" i="1" dirty="0"/>
              <a:t> Armadas</a:t>
            </a:r>
            <a:r>
              <a:rPr lang="nb-NO" sz="1200" dirty="0"/>
              <a:t>. To år etter ble det avholdt demokratiske valg i landet, som hadde vært Norges allierte i NATO siden opprettelsen i 1949.</a:t>
            </a:r>
          </a:p>
        </p:txBody>
      </p:sp>
    </p:spTree>
    <p:extLst>
      <p:ext uri="{BB962C8B-B14F-4D97-AF65-F5344CB8AC3E}">
        <p14:creationId xmlns:p14="http://schemas.microsoft.com/office/powerpoint/2010/main" val="3741491068"/>
      </p:ext>
    </p:extLst>
  </p:cSld>
  <p:clrMapOvr>
    <a:masterClrMapping/>
  </p:clrMapOvr>
</p:sld>
</file>

<file path=ppt/theme/theme1.xml><?xml version="1.0" encoding="utf-8"?>
<a:theme xmlns:a="http://schemas.openxmlformats.org/drawingml/2006/main" name="USN Bokmål">
  <a:themeElements>
    <a:clrScheme name="Custom 39">
      <a:dk1>
        <a:srgbClr val="252525"/>
      </a:dk1>
      <a:lt1>
        <a:sysClr val="window" lastClr="FFFFFF"/>
      </a:lt1>
      <a:dk2>
        <a:srgbClr val="7E9492"/>
      </a:dk2>
      <a:lt2>
        <a:srgbClr val="D6E0E3"/>
      </a:lt2>
      <a:accent1>
        <a:srgbClr val="4B4CAD"/>
      </a:accent1>
      <a:accent2>
        <a:srgbClr val="3BAFA2"/>
      </a:accent2>
      <a:accent3>
        <a:srgbClr val="00978A"/>
      </a:accent3>
      <a:accent4>
        <a:srgbClr val="FFD240"/>
      </a:accent4>
      <a:accent5>
        <a:srgbClr val="D64349"/>
      </a:accent5>
      <a:accent6>
        <a:srgbClr val="27B2D0"/>
      </a:accent6>
      <a:hlink>
        <a:srgbClr val="005B9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2247431-3E2A-4F62-B5FC-7BAC169337D2}" vid="{B416DA83-C05D-41FB-B756-3651B1252A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bc758dd0-ab53-4372-9a7c-e98a9620862c}" enabled="0" method="" siteId="{bc758dd0-ab53-4372-9a7c-e98a9620862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Standardpresentasjon bokmal</Template>
  <TotalTime>3779</TotalTime>
  <Words>1488</Words>
  <Application>Microsoft Office PowerPoint</Application>
  <PresentationFormat>On-screen Show (16:9)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Open Sans</vt:lpstr>
      <vt:lpstr>Times New Roman</vt:lpstr>
      <vt:lpstr>USN Bokmål</vt:lpstr>
      <vt:lpstr>24. september 2025 Er demokratiet truet?         </vt:lpstr>
      <vt:lpstr>Hva kjennetegner demokratiet? </vt:lpstr>
      <vt:lpstr>Andre demokratiforståelser</vt:lpstr>
      <vt:lpstr>Folk flest bor i Kina (eller India)</vt:lpstr>
      <vt:lpstr>Når terrenget skal stemme med kartet… </vt:lpstr>
      <vt:lpstr>Det store bildet – flere land blir mer autoritære, færre land blir mer demokratiske</vt:lpstr>
      <vt:lpstr>Lærdommene fra mellomkrigstiden</vt:lpstr>
      <vt:lpstr>Hva truet demokratiet på 1900-tallet?</vt:lpstr>
      <vt:lpstr>«Den tredje bølgen» (1974-?)</vt:lpstr>
      <vt:lpstr>Hva truer demokratiet i dag?</vt:lpstr>
      <vt:lpstr>Demokrati i en usikker tid</vt:lpstr>
      <vt:lpstr>Det åpne samfunn – tre lærdommer fra Karl Popper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28. september 2023 Er demokratiet truet?</dc:title>
  <dc:creator>Reviewer #2</dc:creator>
  <cp:lastModifiedBy>Reviewer #2</cp:lastModifiedBy>
  <cp:revision>6</cp:revision>
  <cp:lastPrinted>2015-12-11T15:19:02Z</cp:lastPrinted>
  <dcterms:created xsi:type="dcterms:W3CDTF">2023-09-28T05:53:27Z</dcterms:created>
  <dcterms:modified xsi:type="dcterms:W3CDTF">2025-09-23T08:27:33Z</dcterms:modified>
</cp:coreProperties>
</file>